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240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A5B"/>
                </a:solidFill>
                <a:latin typeface="Arial"/>
              </a:defRPr>
            </a:pPr>
            <a:r>
              <a:rPr lang="it-IT" sz="1200" b="0" i="0" u="none" strike="noStrike">
                <a:solidFill>
                  <a:srgbClr val="1B2A5B"/>
                </a:solidFill>
                <a:latin typeface="Arial"/>
              </a:rPr>
              <a:t>Item documentati per referto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Gruppo G</c:v>
                </c:pt>
              </c:strCache>
            </c:strRef>
          </c:tx>
          <c:spPr>
            <a:solidFill>
              <a:srgbClr val="C7CDD6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5B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Piloro/duodeno</c:v>
                </c:pt>
                <c:pt idx="1">
                  <c:v>Reflusso biliare</c:v>
                </c:pt>
                <c:pt idx="2">
                  <c:v>Feature sleeve</c:v>
                </c:pt>
                <c:pt idx="3">
                  <c:v>Esofagite reflusso</c:v>
                </c:pt>
                <c:pt idx="4">
                  <c:v>Ernia iatale</c:v>
                </c:pt>
                <c:pt idx="5">
                  <c:v>Morfologia GEJ</c:v>
                </c:pt>
                <c:pt idx="6">
                  <c:v>Distanza GEJ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41.6</c:v>
                </c:pt>
                <c:pt idx="2">
                  <c:v>12.5</c:v>
                </c:pt>
                <c:pt idx="3">
                  <c:v>100</c:v>
                </c:pt>
                <c:pt idx="4">
                  <c:v>70.8</c:v>
                </c:pt>
                <c:pt idx="5">
                  <c:v>95.8</c:v>
                </c:pt>
                <c:pt idx="6">
                  <c:v>70.8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0-224D-9D27-50AB100149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Gruppo S</c:v>
                </c:pt>
              </c:strCache>
            </c:strRef>
          </c:tx>
          <c:spPr>
            <a:solidFill>
              <a:srgbClr val="0E7C86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5B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Piloro/duodeno</c:v>
                </c:pt>
                <c:pt idx="1">
                  <c:v>Reflusso biliare</c:v>
                </c:pt>
                <c:pt idx="2">
                  <c:v>Feature sleeve</c:v>
                </c:pt>
                <c:pt idx="3">
                  <c:v>Esofagite reflusso</c:v>
                </c:pt>
                <c:pt idx="4">
                  <c:v>Ernia iatale</c:v>
                </c:pt>
                <c:pt idx="5">
                  <c:v>Morfologia GEJ</c:v>
                </c:pt>
                <c:pt idx="6">
                  <c:v>Distanza GEJ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91.6</c:v>
                </c:pt>
                <c:pt idx="1">
                  <c:v>91.6</c:v>
                </c:pt>
                <c:pt idx="2">
                  <c:v>100</c:v>
                </c:pt>
                <c:pt idx="3">
                  <c:v>100</c:v>
                </c:pt>
                <c:pt idx="4">
                  <c:v>91.6</c:v>
                </c:pt>
                <c:pt idx="5">
                  <c:v>95.8</c:v>
                </c:pt>
                <c:pt idx="6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40-224D-9D27-50AB100149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1B2A5B"/>
                </a:solidFill>
                <a:latin typeface="Arial"/>
              </a:defRPr>
            </a:pPr>
            <a:endParaRPr lang="it-IT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"/>
        </c:scaling>
        <c:delete val="0"/>
        <c:axPos val="b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4A4A"/>
                </a:solidFill>
                <a:latin typeface="Arial"/>
              </a:defRPr>
            </a:pPr>
            <a:endParaRPr lang="it-IT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B2A5B"/>
              </a:solidFill>
            </a:defRPr>
          </a:pPr>
          <a:endParaRPr lang="it-IT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A5B"/>
                </a:solidFill>
                <a:latin typeface="Arial"/>
              </a:defRPr>
            </a:pPr>
            <a:r>
              <a:rPr lang="it-IT" sz="1200" b="0" i="0" u="none" strike="noStrike">
                <a:solidFill>
                  <a:srgbClr val="1B2A5B"/>
                </a:solidFill>
                <a:latin typeface="Arial"/>
              </a:rPr>
              <a:t>Item documentati per referto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Gruppo G</c:v>
                </c:pt>
              </c:strCache>
            </c:strRef>
          </c:tx>
          <c:spPr>
            <a:solidFill>
              <a:srgbClr val="C7CDD6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5B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Patologia mucosa</c:v>
                </c:pt>
                <c:pt idx="1">
                  <c:v>Ispez. anse aff/eff</c:v>
                </c:pt>
                <c:pt idx="2">
                  <c:v>Reflusso biliare</c:v>
                </c:pt>
                <c:pt idx="3">
                  <c:v>Ulcera marginale</c:v>
                </c:pt>
                <c:pt idx="4">
                  <c:v>Config. anastomotica</c:v>
                </c:pt>
                <c:pt idx="5">
                  <c:v>Diametro anastomosi</c:v>
                </c:pt>
                <c:pt idx="6">
                  <c:v>Larghezza tasca</c:v>
                </c:pt>
                <c:pt idx="7">
                  <c:v>Lunghezza tasca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35</c:v>
                </c:pt>
                <c:pt idx="2">
                  <c:v>60</c:v>
                </c:pt>
                <c:pt idx="3">
                  <c:v>85</c:v>
                </c:pt>
                <c:pt idx="4">
                  <c:v>5</c:v>
                </c:pt>
                <c:pt idx="5">
                  <c:v>25</c:v>
                </c:pt>
                <c:pt idx="6">
                  <c:v>5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E8-F041-9026-CE2DFC0080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Gruppo S</c:v>
                </c:pt>
              </c:strCache>
            </c:strRef>
          </c:tx>
          <c:spPr>
            <a:solidFill>
              <a:srgbClr val="0E7C86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5B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Patologia mucosa</c:v>
                </c:pt>
                <c:pt idx="1">
                  <c:v>Ispez. anse aff/eff</c:v>
                </c:pt>
                <c:pt idx="2">
                  <c:v>Reflusso biliare</c:v>
                </c:pt>
                <c:pt idx="3">
                  <c:v>Ulcera marginale</c:v>
                </c:pt>
                <c:pt idx="4">
                  <c:v>Config. anastomotica</c:v>
                </c:pt>
                <c:pt idx="5">
                  <c:v>Diametro anastomosi</c:v>
                </c:pt>
                <c:pt idx="6">
                  <c:v>Larghezza tasca</c:v>
                </c:pt>
                <c:pt idx="7">
                  <c:v>Lunghezza tasca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95</c:v>
                </c:pt>
                <c:pt idx="2">
                  <c:v>70</c:v>
                </c:pt>
                <c:pt idx="3">
                  <c:v>80</c:v>
                </c:pt>
                <c:pt idx="4">
                  <c:v>100</c:v>
                </c:pt>
                <c:pt idx="5">
                  <c:v>85</c:v>
                </c:pt>
                <c:pt idx="6">
                  <c:v>95</c:v>
                </c:pt>
                <c:pt idx="7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E8-F041-9026-CE2DFC0080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A5B"/>
                </a:solidFill>
                <a:latin typeface="Arial"/>
              </a:defRPr>
            </a:pPr>
            <a:endParaRPr lang="it-IT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"/>
        </c:scaling>
        <c:delete val="0"/>
        <c:axPos val="b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4A4A"/>
                </a:solidFill>
                <a:latin typeface="Arial"/>
              </a:defRPr>
            </a:pPr>
            <a:endParaRPr lang="it-IT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B2A5B"/>
              </a:solidFill>
            </a:defRPr>
          </a:pPr>
          <a:endParaRPr lang="it-IT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287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.tiff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2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640080"/>
            <a:ext cx="1554480" cy="155448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stomach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77856" y="950976"/>
            <a:ext cx="932688" cy="93268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457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749808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874520"/>
            <a:ext cx="10424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ENDOSCOPIA PREOPERATORIA NELLA CHIRURGIA BARIATRICA REVISIONALE: CHI DEVE TENERE IN MANO L’ENDOSCOPIO?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9776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 multicentrico francese di confronto tra endoscopisti e chirurghi bariatrici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548640" y="4617720"/>
            <a:ext cx="2743200" cy="0"/>
          </a:xfrm>
          <a:prstGeom prst="line">
            <a:avLst/>
          </a:prstGeom>
          <a:noFill/>
          <a:ln w="254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4406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 Carandina, S. Avallone, V. Zulian, F. Angrisani, L. Angrisani, A. Iannelli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82472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Clinique Saint Michel, Toulon  •  Centre de l’Obésité du Cap d’Or, La Seyne-sur-Mer  •  Università Federico II, Napoli  •  Université Côte d’Azur, Nizza</a:t>
            </a:r>
            <a:endParaRPr lang="en-US" sz="12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1BDB4D1-B892-A640-AEEA-616E94084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81" y="164338"/>
            <a:ext cx="4420415" cy="1504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Disclosure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822960" cy="8229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check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86" y="1648206"/>
            <a:ext cx="452628" cy="4526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600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conflitto di interesse da dichiarare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finanziamento è stato ricevuto per la realizzazione di questo studio.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9B41DBD-271B-044D-9538-9AEF0D3B0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975" y="143876"/>
            <a:ext cx="3876312" cy="13191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Perché l’endoscopia conta così tanto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9728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L’esofagogastroduodenoscopia (EGD) preoperatoria è un passaggio chiave nel workup della chirurgia bariatrica revisionale. Identifica reperti che possono cambiare radicalmente il piano chirurgico.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23317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7" name="Image 0" descr="icons/search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2486025"/>
            <a:ext cx="377190" cy="37719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371600" y="23317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 ernia iatale, esofagite da reflusso, dilatazione della sleeve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02920" y="32461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0" name="Image 1" descr="icons/exchange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3400425"/>
            <a:ext cx="377190" cy="3771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71600" y="32461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Guida la scelta tra resizing, conversione o correzione anatomica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02920" y="41605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3" name="Image 2" descr="icons/gradcap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" y="4314825"/>
            <a:ext cx="377190" cy="37719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71600" y="41605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Richiede competenze specifiche sull’anatomia post-bariatrica, alterata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02920" y="5349240"/>
            <a:ext cx="10607040" cy="868680"/>
          </a:xfrm>
          <a:prstGeom prst="roundRect">
            <a:avLst>
              <a:gd name="adj" fmla="val 8421"/>
            </a:avLst>
          </a:prstGeom>
          <a:solidFill>
            <a:srgbClr val="FBE7E9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777240" y="534924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un ostacolo persiste: i referti spesso mancano di dettagli chirurgicamente rilevanti.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C095B55A-3753-A543-8BD6-FE5B9B4DE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367" y="25075"/>
            <a:ext cx="3150633" cy="10722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4960" y="685800"/>
            <a:ext cx="1371600" cy="137160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target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03570" y="994410"/>
            <a:ext cx="754380" cy="7543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24028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L’OBIETTIVO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5176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 deve tenere in mano l’endoscopio prima di una revisione bariatrica?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2194560" y="4114800"/>
            <a:ext cx="7772400" cy="1051560"/>
          </a:xfrm>
          <a:prstGeom prst="roundRect">
            <a:avLst>
              <a:gd name="adj" fmla="val 8696"/>
            </a:avLst>
          </a:prstGeom>
          <a:solidFill>
            <a:srgbClr val="24365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2423160" y="4114800"/>
            <a:ext cx="7315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gastroenterologo o il chirurgo bariatrico? È il primo studio a confrontare direttamente i due operatori nel setting revisionale.</a:t>
            </a:r>
            <a:endParaRPr lang="en-US" sz="145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44876E8-9C61-8B41-9836-C3C1FD16B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367" y="25075"/>
            <a:ext cx="3150633" cy="10722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Disegno dello studio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hospital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13784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2344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 retrospettivo multicentrico — 2 centri bariatrici francesi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210312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users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2247138"/>
            <a:ext cx="352044" cy="3520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1031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 pazienti sottoposti a chirurgia revisionale (gen 2024 – apr 2025)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02920" y="297180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procedures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8" y="3115818"/>
            <a:ext cx="352044" cy="35204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25880" y="29718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di sleeve gastrectomy (SG) o bypass gastrico (RYGB/OAGB)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502920" y="384048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clipboard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38" y="3984498"/>
            <a:ext cx="352044" cy="3520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84048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Referti valutati con checklist standardizzata di item chirurgicamente rilevanti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6309360" y="12344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1B2A5B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6309360" y="137160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G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6309360" y="1645920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 pazienti</a:t>
            </a:r>
            <a:endParaRPr lang="en-US" sz="2600" dirty="0"/>
          </a:p>
        </p:txBody>
      </p:sp>
      <p:sp>
        <p:nvSpPr>
          <p:cNvPr id="20" name="Text 14"/>
          <p:cNvSpPr txBox="1"/>
          <p:nvPr/>
        </p:nvSpPr>
        <p:spPr>
          <a:xfrm>
            <a:off x="6583680" y="219456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Endoscopia eseguita da gastroenterologi (5 operatori)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309360" y="28803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0E7C86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6309360" y="301752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S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6309360" y="3291840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 pazienti</a:t>
            </a:r>
            <a:endParaRPr lang="en-US" sz="2600" dirty="0"/>
          </a:p>
        </p:txBody>
      </p:sp>
      <p:sp>
        <p:nvSpPr>
          <p:cNvPr id="24" name="Text 18"/>
          <p:cNvSpPr txBox="1"/>
          <p:nvPr/>
        </p:nvSpPr>
        <p:spPr>
          <a:xfrm>
            <a:off x="6583680" y="384048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Endoscopia eseguita da chirurghi bariatrici (2 operatori)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6309360" y="452628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F5F8F8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6537960" y="4526280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Referti anonimizzati, ordine casuale, revisione indipendente in cieco rispetto all’operatore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E5419C8B-7B03-1E40-9C9B-20DD49F7E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1367" y="25075"/>
            <a:ext cx="3150633" cy="10722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Completeness Index (CI)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051560"/>
            <a:ext cx="10607040" cy="777240"/>
          </a:xfrm>
          <a:prstGeom prst="roundRect">
            <a:avLst>
              <a:gd name="adj" fmla="val 9412"/>
            </a:avLst>
          </a:prstGeom>
          <a:solidFill>
            <a:srgbClr val="F5F8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05156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  =  (item obbligatori documentati / item obbligatori applicabili)  × 100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2057400"/>
            <a:ext cx="5120640" cy="502920"/>
          </a:xfrm>
          <a:prstGeom prst="roundRect">
            <a:avLst>
              <a:gd name="adj" fmla="val 10909"/>
            </a:avLst>
          </a:prstGeom>
          <a:solidFill>
            <a:srgbClr val="1B2A5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" y="20574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ITEM OBBLIGATORI — PREGRESSA SLEEVE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697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Distanza e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morfologia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GEJ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08152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Ernia iatale (dimensione e tipo)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465576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Esofagite da reflusso (Los Angeles)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84962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Feature della sleeve e dilatazione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23367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Reflusso biliare duodeno-gastrico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46177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Valutazione piloro/duodeno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37960" y="2057400"/>
            <a:ext cx="5120640" cy="502920"/>
          </a:xfrm>
          <a:prstGeom prst="roundRect">
            <a:avLst>
              <a:gd name="adj" fmla="val 10909"/>
            </a:avLst>
          </a:prstGeom>
          <a:solidFill>
            <a:srgbClr val="0E7C8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537960" y="20574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ITEM OBBLIGATORI — PREGRESSO BYPASS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6675120" y="2697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Lunghezza e larghezza della tasca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675120" y="308152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Diametro dell’anastomosi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675120" y="3465576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Configurazione anastomotica (RYGB/OAGB/ candy-cane)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675120" y="384962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Ulcera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marginale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Presenza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Forrest et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dimensioni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675120" y="423367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Reflusso biliare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675120" y="46177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Ispezione anse afferente/efferente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AE05DE73-7C4E-3848-A9DC-C63D08264FBE}"/>
              </a:ext>
            </a:extLst>
          </p:cNvPr>
          <p:cNvSpPr txBox="1"/>
          <p:nvPr/>
        </p:nvSpPr>
        <p:spPr>
          <a:xfrm>
            <a:off x="6678665" y="49402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aspetto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della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mucos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gastrite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esofagite</a:t>
            </a: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Los Angeles)</a:t>
            </a:r>
            <a:endParaRPr lang="en-US" sz="1200" dirty="0"/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E70A52EE-E8F8-3146-ACFB-C8DBD1BC0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1367" y="25075"/>
            <a:ext cx="3150633" cy="10722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Popolazione dello studio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0584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due popolazioni erano sovrapponibili per età, peso, BMI e comorbidità — nessuna differenza significativa.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120640" cy="457200"/>
          </a:xfrm>
          <a:prstGeom prst="roundRect">
            <a:avLst>
              <a:gd name="adj" fmla="val 10000"/>
            </a:avLst>
          </a:prstGeom>
          <a:solidFill>
            <a:srgbClr val="1B2A5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02920" y="16916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SLEEVE (n=48)  —  G vs 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537960" y="1691640"/>
            <a:ext cx="5120640" cy="45720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37960" y="16916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BYPASS (n=40)  —  G vs 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2860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F5F8F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228600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 (anni)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468880" y="22860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44,3 ± 10,3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023360" y="22860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45,6 ± 9,8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675120" y="22860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45,1 ± 9,4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0" y="22860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44,6 ± 8,7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310896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F5F8F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310896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(kg/m²)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468880" y="3108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34,8 ± 6,3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023360" y="3108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34,3 ± 6,5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675120" y="3108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35,3 ± 6,9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3108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34,4 ± 4,0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02920" y="393192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F5F8F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0080" y="393192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(kg)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2468880" y="39319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93,9 ± 20,4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4023360" y="39319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93,4 ± 20,6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675120" y="39319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100,2 ± 17,5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0" y="393192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97,2 ± 12,8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48920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Colonna sinistra = Gruppo G (gastroenterologo)     Colonna destra = Gruppo S (chirurgo)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02920" y="5440680"/>
            <a:ext cx="10607040" cy="685800"/>
          </a:xfrm>
          <a:prstGeom prst="roundRect">
            <a:avLst>
              <a:gd name="adj" fmla="val 10667"/>
            </a:avLst>
          </a:prstGeom>
          <a:solidFill>
            <a:srgbClr val="E6F2F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77240" y="544068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differenza significativa al basale (p &gt; 0,05 per tutte le variabili) — i due gruppi sono confrontabili.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2F89E88D-0537-FC49-BFC5-59D6162D0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1367" y="25075"/>
            <a:ext cx="3150633" cy="10722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Risultati — sottogruppo Sleeve (n=48)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097280"/>
            <a:ext cx="5120640" cy="1463040"/>
          </a:xfrm>
          <a:prstGeom prst="roundRect">
            <a:avLst>
              <a:gd name="adj" fmla="val 5000"/>
            </a:avLst>
          </a:prstGeom>
          <a:solidFill>
            <a:srgbClr val="F5F8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20700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G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4173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4A4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69,6%</a:t>
            </a:r>
            <a:endParaRPr lang="en-US" sz="4600" dirty="0"/>
          </a:p>
        </p:txBody>
      </p:sp>
      <p:sp>
        <p:nvSpPr>
          <p:cNvPr id="8" name="Shape 6"/>
          <p:cNvSpPr/>
          <p:nvPr/>
        </p:nvSpPr>
        <p:spPr>
          <a:xfrm>
            <a:off x="6537960" y="1097280"/>
            <a:ext cx="5120640" cy="1463040"/>
          </a:xfrm>
          <a:prstGeom prst="roundRect">
            <a:avLst>
              <a:gd name="adj" fmla="val 5000"/>
            </a:avLst>
          </a:prstGeom>
          <a:solidFill>
            <a:srgbClr val="0E7C8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37960" y="120700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14173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93,5%</a:t>
            </a:r>
            <a:endParaRPr lang="en-US" sz="46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6060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 Index  —  p &lt; 0,0001</a:t>
            </a:r>
            <a:endParaRPr lang="en-US" sz="1300" dirty="0"/>
          </a:p>
        </p:txBody>
      </p:sp>
      <p:graphicFrame>
        <p:nvGraphicFramePr>
          <p:cNvPr id="12" name="Chart 0"/>
          <p:cNvGraphicFramePr/>
          <p:nvPr/>
        </p:nvGraphicFramePr>
        <p:xfrm>
          <a:off x="502920" y="3063240"/>
          <a:ext cx="1115568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 10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59E7823-D767-8949-B83E-7ED257907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099" y="25075"/>
            <a:ext cx="2478901" cy="8436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Risultati — sottogruppo Bypass (n=40)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097280"/>
            <a:ext cx="5120640" cy="1463040"/>
          </a:xfrm>
          <a:prstGeom prst="roundRect">
            <a:avLst>
              <a:gd name="adj" fmla="val 5000"/>
            </a:avLst>
          </a:prstGeom>
          <a:solidFill>
            <a:srgbClr val="F5F8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20700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G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4173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4A4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41,3%</a:t>
            </a:r>
            <a:endParaRPr lang="en-US" sz="4600" dirty="0"/>
          </a:p>
        </p:txBody>
      </p:sp>
      <p:sp>
        <p:nvSpPr>
          <p:cNvPr id="8" name="Shape 6"/>
          <p:cNvSpPr/>
          <p:nvPr/>
        </p:nvSpPr>
        <p:spPr>
          <a:xfrm>
            <a:off x="6537960" y="1097280"/>
            <a:ext cx="5120640" cy="1463040"/>
          </a:xfrm>
          <a:prstGeom prst="roundRect">
            <a:avLst>
              <a:gd name="adj" fmla="val 5000"/>
            </a:avLst>
          </a:prstGeom>
          <a:solidFill>
            <a:srgbClr val="0E7C8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37960" y="120700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6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14173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88,8%</a:t>
            </a:r>
            <a:endParaRPr lang="en-US" sz="46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6060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Completeness Index  —  differenza di 47,5 punti percentuali, p &lt; 0,0001</a:t>
            </a:r>
            <a:endParaRPr lang="en-US" sz="1300" dirty="0"/>
          </a:p>
        </p:txBody>
      </p:sp>
      <p:graphicFrame>
        <p:nvGraphicFramePr>
          <p:cNvPr id="12" name="Chart 0"/>
          <p:cNvGraphicFramePr/>
          <p:nvPr/>
        </p:nvGraphicFramePr>
        <p:xfrm>
          <a:off x="502920" y="3063240"/>
          <a:ext cx="11155680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 10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356503E-809E-ED46-BE68-8BB1080C4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099" y="25075"/>
            <a:ext cx="2478901" cy="8436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Cosa documentano meglio i chirurghi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1783080" y="1280160"/>
            <a:ext cx="1005840" cy="10058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weight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540" y="153162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02920" y="23774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Dilatazione 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morfologia sleeve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349240" y="1280160"/>
            <a:ext cx="1005840" cy="10058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wine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700" y="1531620"/>
            <a:ext cx="502920" cy="5029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069080" y="23774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Reflusso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biliare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8915400" y="1280160"/>
            <a:ext cx="1005840" cy="10058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target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6860" y="1531620"/>
            <a:ext cx="502920" cy="5029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635240" y="23774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della tasca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1783080" y="3108960"/>
            <a:ext cx="1005840" cy="10058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exchange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540" y="3360420"/>
            <a:ext cx="502920" cy="5029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02920" y="42062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Diametro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anastomosi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5349240" y="3108960"/>
            <a:ext cx="1005840" cy="10058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8" name="Image 4" descr="icons/clipboardCheck_0E7C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700" y="3360420"/>
            <a:ext cx="502920" cy="50292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4069080" y="42062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Configurazione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anastomotica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8915400" y="3108960"/>
            <a:ext cx="1005840" cy="10058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21" name="Image 5" descr="icons/search_0E7C8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6860" y="3360420"/>
            <a:ext cx="502920" cy="50292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7635240" y="42062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Ispezione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anse aff/eff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502920" y="5041960"/>
            <a:ext cx="10607040" cy="868680"/>
          </a:xfrm>
          <a:prstGeom prst="roundRect">
            <a:avLst>
              <a:gd name="adj" fmla="val 8421"/>
            </a:avLst>
          </a:prstGeom>
          <a:solidFill>
            <a:srgbClr val="1B2A5B"/>
          </a:solidFill>
          <a:ln/>
        </p:spPr>
      </p:sp>
      <p:sp>
        <p:nvSpPr>
          <p:cNvPr id="24" name="Text 16"/>
          <p:cNvSpPr txBox="1"/>
          <p:nvPr/>
        </p:nvSpPr>
        <p:spPr>
          <a:xfrm>
            <a:off x="777240" y="495690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chirurgo interpreta i reperti endoscopici direttamente nel contesto operatorio.</a:t>
            </a:r>
            <a:endParaRPr lang="en-US" sz="1600" dirty="0"/>
          </a:p>
        </p:txBody>
      </p:sp>
      <p:sp>
        <p:nvSpPr>
          <p:cNvPr id="25" name="Text 17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E5F76921-1245-2D44-9906-CB4B31EE004F}"/>
              </a:ext>
            </a:extLst>
          </p:cNvPr>
          <p:cNvSpPr txBox="1"/>
          <p:nvPr/>
        </p:nvSpPr>
        <p:spPr>
          <a:xfrm>
            <a:off x="587980" y="6123075"/>
            <a:ext cx="1115568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0365C"/>
                </a:solidFill>
                <a:latin typeface="Aptos Display"/>
              </a:defRPr>
            </a:pPr>
            <a:r>
              <a:rPr dirty="0"/>
              <a:t>Non </a:t>
            </a:r>
            <a:r>
              <a:rPr dirty="0" err="1"/>
              <a:t>vediamo</a:t>
            </a:r>
            <a:r>
              <a:rPr dirty="0"/>
              <a:t> </a:t>
            </a:r>
            <a:r>
              <a:rPr dirty="0" err="1"/>
              <a:t>necessariamente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cose</a:t>
            </a:r>
            <a:r>
              <a:rPr dirty="0"/>
              <a:t>. </a:t>
            </a:r>
            <a:r>
              <a:rPr dirty="0" err="1"/>
              <a:t>Guardiamo</a:t>
            </a:r>
            <a:r>
              <a:rPr dirty="0"/>
              <a:t> </a:t>
            </a:r>
            <a:r>
              <a:rPr dirty="0" err="1"/>
              <a:t>cose</a:t>
            </a:r>
            <a:r>
              <a:rPr dirty="0"/>
              <a:t> diverse.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66DCECAD-5F04-E54D-8DAA-96812A23AE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1240" y="25076"/>
            <a:ext cx="2270760" cy="7727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Robustezza del risultato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 di sensibilità: esclusione sistematica di ogni singolo operatore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554480"/>
            <a:ext cx="5120640" cy="2103120"/>
          </a:xfrm>
          <a:prstGeom prst="roundRect">
            <a:avLst>
              <a:gd name="adj" fmla="val 3478"/>
            </a:avLst>
          </a:prstGeom>
          <a:solidFill>
            <a:srgbClr val="F5F8F8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73736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8" name="Image 0" descr="icons/procedures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38" y="1881378"/>
            <a:ext cx="352044" cy="3520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08760" y="18288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Sottogruppo SLEEVE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5146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Differenza originale: 23,9 punti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28346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21,7 – 24,4 punti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4290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dopo esclusione di ciascun operatore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537960" y="1554480"/>
            <a:ext cx="5120640" cy="2103120"/>
          </a:xfrm>
          <a:prstGeom prst="roundRect">
            <a:avLst>
              <a:gd name="adj" fmla="val 3478"/>
            </a:avLst>
          </a:prstGeom>
          <a:solidFill>
            <a:srgbClr val="F5F8F8"/>
          </a:solidFill>
          <a:ln/>
        </p:spPr>
      </p:sp>
      <p:sp>
        <p:nvSpPr>
          <p:cNvPr id="14" name="Shape 11"/>
          <p:cNvSpPr/>
          <p:nvPr/>
        </p:nvSpPr>
        <p:spPr>
          <a:xfrm>
            <a:off x="6766560" y="173736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1" descr="icons/exchange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578" y="1881378"/>
            <a:ext cx="352044" cy="352044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7543800" y="18288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Sottogruppo BYPASS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6766560" y="25146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Differenza originale: 47,3 punti</a:t>
            </a:r>
            <a:endParaRPr lang="en-US" sz="1250" dirty="0"/>
          </a:p>
        </p:txBody>
      </p:sp>
      <p:sp>
        <p:nvSpPr>
          <p:cNvPr id="18" name="Text 14"/>
          <p:cNvSpPr txBox="1"/>
          <p:nvPr/>
        </p:nvSpPr>
        <p:spPr>
          <a:xfrm>
            <a:off x="6766560" y="28346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47,0 – 48,2 punti</a:t>
            </a:r>
            <a:endParaRPr lang="en-US" sz="2800" dirty="0"/>
          </a:p>
        </p:txBody>
      </p:sp>
      <p:sp>
        <p:nvSpPr>
          <p:cNvPr id="19" name="Text 15"/>
          <p:cNvSpPr txBox="1"/>
          <p:nvPr/>
        </p:nvSpPr>
        <p:spPr>
          <a:xfrm>
            <a:off x="6766560" y="34290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dopo esclusione di ciascun operatore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502920" y="4466735"/>
            <a:ext cx="11155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differenza tra le due specialità non dipende dallo stile di un singolo operatore — è un pattern consistente in tutta la coorte, con potenza statistica superiore al 95%.</a:t>
            </a:r>
            <a:endParaRPr lang="en-US" sz="1600" b="1" dirty="0"/>
          </a:p>
        </p:txBody>
      </p:sp>
      <p:sp>
        <p:nvSpPr>
          <p:cNvPr id="21" name="Text 17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1F66B615-8CB9-8A42-8486-D892BFCC2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099" y="25075"/>
            <a:ext cx="2478901" cy="8436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Implicazioni cliniche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gradcap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38874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2344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Formare i chirurghi bariatrici all’endoscopia operativa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02920" y="219456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clipboard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2348865"/>
            <a:ext cx="377190" cy="3771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219456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Standardizzare il referto con checklist orientate alla chirurgia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02920" y="315468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handshake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" y="3308985"/>
            <a:ext cx="377190" cy="37719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15468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Rafforzare la collaborazione tra chirurghi e gastroenterologi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502920" y="411480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check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" y="4269105"/>
            <a:ext cx="377190" cy="37719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71600" y="411480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Adottare linee guida di consenso condivise dalle società bariatriche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502920" y="5257800"/>
            <a:ext cx="10607040" cy="822960"/>
          </a:xfrm>
          <a:prstGeom prst="roundRect">
            <a:avLst>
              <a:gd name="adj" fmla="val 8889"/>
            </a:avLst>
          </a:prstGeom>
          <a:solidFill>
            <a:srgbClr val="FDF4E9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777240" y="5257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C77D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emerge un limite di competenza del gastroenterologo, ma un gap di formazione sull’anatomia post-bariatrica.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ECF9ADB2-54C6-9A48-B824-B9A55883DE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4406" y="25075"/>
            <a:ext cx="2747594" cy="9350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Punti di forza e limiti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PUNTI DI FORZA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7" name="Image 0" descr="icons/target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" y="1586484"/>
            <a:ext cx="301752" cy="301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1463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clinico su un problema reale e frequente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02920" y="233172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0" name="Image 1" descr="icons/clipboard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" y="245516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88720" y="2331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prespecificata, orientata alla chirurgia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02920" y="320040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3" name="Image 2" descr="icons/search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" y="3323844"/>
            <a:ext cx="301752" cy="30175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88720" y="3200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Revisione indipendente in cieco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502920" y="406908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6" name="Image 3" descr="icons/chartBar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" y="419252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4069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Potenza statistica &gt;95%, effetto ampio e robusto</a:t>
            </a:r>
            <a:endParaRPr lang="en-US" sz="1250" dirty="0"/>
          </a:p>
        </p:txBody>
      </p:sp>
      <p:sp>
        <p:nvSpPr>
          <p:cNvPr id="18" name="Text 12"/>
          <p:cNvSpPr txBox="1"/>
          <p:nvPr/>
        </p:nvSpPr>
        <p:spPr>
          <a:xfrm>
            <a:off x="635508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LIMITI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355080" y="146304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0" name="Image 4" descr="icons/warning_D6455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158648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040880" y="1463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Disegno retrospettivo, campione moderato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6355080" y="233172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3" name="Image 5" descr="icons/users_D6455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8524" y="245516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040880" y="2331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2 centri, pochi operatori (2 chirurghi, 5 gastroenterologi)</a:t>
            </a:r>
            <a:endParaRPr lang="en-US" sz="1250" dirty="0"/>
          </a:p>
        </p:txBody>
      </p:sp>
      <p:sp>
        <p:nvSpPr>
          <p:cNvPr id="25" name="Shape 17"/>
          <p:cNvSpPr/>
          <p:nvPr/>
        </p:nvSpPr>
        <p:spPr>
          <a:xfrm>
            <a:off x="6355080" y="320040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6" name="Image 6" descr="icons/question_D6455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8524" y="3323844"/>
            <a:ext cx="301752" cy="30175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7040880" y="3200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(CI) non ancora validata formalmente</a:t>
            </a:r>
            <a:endParaRPr lang="en-US" sz="1250" dirty="0"/>
          </a:p>
        </p:txBody>
      </p:sp>
      <p:sp>
        <p:nvSpPr>
          <p:cNvPr id="28" name="Shape 19"/>
          <p:cNvSpPr/>
          <p:nvPr/>
        </p:nvSpPr>
        <p:spPr>
          <a:xfrm>
            <a:off x="6355080" y="406908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9" name="Image 7" descr="icons/clipboardCheck_D6455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8524" y="4192524"/>
            <a:ext cx="301752" cy="30175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7040880" y="4069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valutato l’impatto su outcome chirurgici a lungo termine</a:t>
            </a:r>
            <a:endParaRPr lang="en-US" sz="1250" dirty="0"/>
          </a:p>
        </p:txBody>
      </p:sp>
      <p:sp>
        <p:nvSpPr>
          <p:cNvPr id="31" name="Text 2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1778B46D-2685-C04E-983A-E29C137C9E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3099" y="25075"/>
            <a:ext cx="2478901" cy="8436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7528" y="868680"/>
            <a:ext cx="1463040" cy="146304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stethoscope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96712" y="1197864"/>
            <a:ext cx="804672" cy="8046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560320"/>
            <a:ext cx="121889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MESSAGGIO DA PORTARE A CASA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IL CHIRURGO TIENE IN MANO L’ENDOSCOPIO,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61188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IL REFERTO VA COSTRUITO PER LUI.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731520" y="4654936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Grazie per l’attenzione</a:t>
            </a:r>
            <a:endParaRPr lang="en-US" sz="15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599A680-39A3-2048-AB84-EAA49CC00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9" y="5455520"/>
            <a:ext cx="3495631" cy="123141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D6A0278-EB94-B349-9FE3-1E234EFAF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0624" y="154350"/>
            <a:ext cx="3785825" cy="12883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991</Words>
  <Application>Microsoft Macintosh PowerPoint</Application>
  <PresentationFormat>Widescreen</PresentationFormat>
  <Paragraphs>176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 Display</vt:lpstr>
      <vt:lpstr>Arial</vt:lpstr>
      <vt:lpstr>Calibri</vt:lpstr>
      <vt:lpstr>Cambria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Sergio Carandina</cp:lastModifiedBy>
  <cp:revision>7</cp:revision>
  <dcterms:created xsi:type="dcterms:W3CDTF">2026-08-30T12:51:58Z</dcterms:created>
  <dcterms:modified xsi:type="dcterms:W3CDTF">2026-09-13T11:35:23Z</dcterms:modified>
</cp:coreProperties>
</file>